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pdf" ContentType="application/pdf"/>
  <Default Extension="emf" ContentType="image/x-em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B"/>
    <a:srgbClr val="FF6D2C"/>
    <a:srgbClr val="000066"/>
    <a:srgbClr val="CED7DF"/>
    <a:srgbClr val="CDD7DF"/>
    <a:srgbClr val="7C8AA5"/>
    <a:srgbClr val="486CB7"/>
    <a:srgbClr val="476DB5"/>
    <a:srgbClr val="E8ECF0"/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4" autoAdjust="0"/>
    <p:restoredTop sz="89405" autoAdjust="0"/>
  </p:normalViewPr>
  <p:slideViewPr>
    <p:cSldViewPr snapToGrid="0" snapToObjects="1">
      <p:cViewPr varScale="1">
        <p:scale>
          <a:sx n="122" d="100"/>
          <a:sy n="122" d="100"/>
        </p:scale>
        <p:origin x="1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4" Type="http://schemas.openxmlformats.org/officeDocument/2006/relationships/viewProps" Target="viewProps.xml" /><Relationship Id="rId3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2" Type="http://schemas.openxmlformats.org/officeDocument/2006/relationships/commentAuthors" Target="commentAuthors.xml" /><Relationship Id="rId31" Type="http://schemas.openxmlformats.org/officeDocument/2006/relationships/handoutMaster" Target="handoutMasters/handoutMaster1.xml" /><Relationship Id="rId36" Type="http://schemas.openxmlformats.org/officeDocument/2006/relationships/tableStyles" Target="tableStyles.xml" /><Relationship Id="rId3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[State] [plan </a:t>
            </a:r>
            <a:r>
              <a:rPr lang="en-US" dirty="0" err="1"/>
              <a:t>abbv</a:t>
            </a:r>
            <a:r>
              <a:rPr lang="en-US" dirty="0"/>
              <a:t>]: pension plan solvency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>
            <a:lvl1pPr marL="0" indent="0" algn="l">
              <a:buNone/>
              <a:defRPr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Prepared by:</a:t>
            </a:r>
          </a:p>
          <a:p>
            <a:r>
              <a:rPr lang="en-US" dirty="0"/>
              <a:t>Pension Integrity Project at Reason Foundation</a:t>
            </a:r>
          </a:p>
          <a:p>
            <a:r>
              <a:rPr lang="en-US" dirty="0"/>
              <a:t>[Month] [Day], [Year]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02D39-B686-2742-A69B-CE6D46FC9A4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8022B4-9216-5F47-9DF4-E67BBD1BA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62040" y="5366957"/>
            <a:ext cx="2372360" cy="10056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&amp; 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Logo Top,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2896"/>
          </a:xfrm>
        </p:spPr>
        <p:txBody>
          <a:bodyPr/>
          <a:lstStyle>
            <a:lvl1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1pPr>
            <a:lvl2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2pPr>
            <a:lvl3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3pPr>
            <a:lvl4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4pPr>
            <a:lvl5pPr>
              <a:buClr>
                <a:srgbClr val="FF6D2B"/>
              </a:buClr>
              <a:defRPr>
                <a:latin typeface="+mn-lt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32700" y="0"/>
            <a:ext cx="13558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85AD263-A788-3145-8D38-AEBC1D444AEE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2896" y="0"/>
            <a:ext cx="445398" cy="365760"/>
          </a:xfrm>
        </p:spPr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6553200"/>
            <a:ext cx="91440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latin typeface="+mn-lt"/>
                <a:ea typeface="Gill Sans MT" charset="0"/>
                <a:cs typeface="Gill Sans MT" charset="0"/>
              </a:defRPr>
            </a:lvl1pPr>
            <a:lvl2pPr>
              <a:defRPr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Source: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398F-E4EE-494C-9E99-BA30E7C29D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21624" y="557784"/>
            <a:ext cx="59941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B606C5D1-9323-1B45-8355-7D55EA8EE66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D78B9-2160-584E-BBA7-5668B7EB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259" y="555560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Header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0" cap="all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Sub-Section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4108F21-3CFE-3045-9ABB-E1E1413BA1A1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rgbClr val="FF6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" y="0"/>
            <a:ext cx="242316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626864"/>
            <a:ext cx="7772400" cy="2053336"/>
          </a:xfrm>
        </p:spPr>
        <p:txBody>
          <a:bodyPr>
            <a:normAutofit/>
          </a:bodyPr>
          <a:lstStyle>
            <a:lvl1pPr>
              <a:buClr>
                <a:srgbClr val="FF6D2B"/>
              </a:buClr>
              <a:defRPr b="0" i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Gill Sans MT" charset="0"/>
                <a:cs typeface="Gill Sans MT" charset="0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Notes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7465F-9A01-0649-8F79-2B63C8F84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449" y="557403"/>
            <a:ext cx="603504" cy="93611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F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5400" y="0"/>
            <a:ext cx="134851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EF76A7A-0506-6C4D-8382-BFC753915B9A}" type="datetime4">
              <a:rPr lang="en-US" smtClean="0"/>
              <a:t>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845" y="0"/>
            <a:ext cx="242117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4509" y="-4273"/>
            <a:ext cx="44539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462207E-B25F-844C-A813-B7E57EC837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2" r:id="rId2"/>
    <p:sldLayoutId id="2147483732" r:id="rId3"/>
    <p:sldLayoutId id="214748374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FF6D2B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FF6D2B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FF6D2B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FF6D2B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easonFoundation/GraphicsR" TargetMode="External" /><Relationship Id="rId3" Type="http://schemas.openxmlformats.org/officeDocument/2006/relationships/hyperlink" Target="https://rstudio.com/wp-content/uploads/2015/03/rmarkdown-reference.pdf" TargetMode="External" /><Relationship Id="rId4" Type="http://schemas.openxmlformats.org/officeDocument/2006/relationships/hyperlink" Target="https://bookdown.org/yihui/rmarkdown/" TargetMode="Externa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df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Public</a:t>
            </a:r>
            <a:r>
              <a:rPr/>
              <a:t> </a:t>
            </a:r>
            <a:r>
              <a:rPr/>
              <a:t>Employees’</a:t>
            </a:r>
            <a:r>
              <a:rPr/>
              <a:t> </a:t>
            </a:r>
            <a:r>
              <a:rPr/>
              <a:t>Retirement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Mississippi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Prepared</a:t>
            </a:r>
            <a:r>
              <a:rPr/>
              <a:t> </a:t>
            </a:r>
            <a:r>
              <a:rPr/>
              <a:t>by: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2022—Preliminary</a:t>
            </a:r>
            <a:r>
              <a:rPr/>
              <a:t> </a:t>
            </a:r>
            <a:r>
              <a:rPr/>
              <a:t>Draft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07/14/2021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4143992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011680"/>
                <a:gridCol w="2011680"/>
                <a:gridCol w="2011680"/>
              </a:tblGrid>
              <a:tr h="366503">
                <a:tc gridSpan="3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FY2023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Contribution Type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% of Payroll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 Value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09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Employer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2561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(Debt Amortization)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3652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(Normal Cost)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2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$110,555,563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664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Total SCRS Contributions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Image</a:t>
            </a:r>
          </a:p>
        </p:txBody>
      </p:sp>
      <p:pic>
        <p:nvPicPr>
          <p:cNvPr descr="HowFund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1600200"/>
            <a:ext cx="82042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down_MI_files/figure-pptx/grap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Investment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vs. Assumptions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0912940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743200"/>
                <a:gridCol w="1828800"/>
                <a:gridCol w="1828800"/>
              </a:tblGrid>
              <a:tr h="39222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Year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Market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Average Actuarially Valued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20-Years (2002-2021)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7.70%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6.60%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15-Years (2007-2021)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7.20%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10-Years (2012-2021)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10.00%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8.60%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91128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5-Years (2017-2021)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12.90%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9.00%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S&amp;P500</a:t>
            </a:r>
            <a:r>
              <a:rPr/>
              <a:t> </a:t>
            </a:r>
            <a:r>
              <a:rPr/>
              <a:t>vs. 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(2001-2020)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down_MI_files/figure-pptx/sp5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New</a:t>
            </a:r>
            <a:r>
              <a:rPr/>
              <a:t> </a:t>
            </a:r>
            <a:r>
              <a:rPr/>
              <a:t>Normal: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“new normal” for the institutional investing, despite the post-COVID rebound, suggests that achieving even a 6% average rate of return is optimistic.</a:t>
            </a:r>
          </a:p>
          <a:p>
            <a:pPr lvl="1">
              <a:buAutoNum type="arabicPeriod"/>
            </a:pPr>
            <a:r>
              <a:rPr/>
              <a:t>Over the past two decades there has been a steady change in the nature of the institutional investment returns.</a:t>
            </a:r>
          </a:p>
          <a:p>
            <a:pPr lvl="2"/>
            <a:r>
              <a:rPr/>
              <a:t>30-year Treasury yields have fallen from around 8% in the 1990s to consistently less or around 3% today.</a:t>
            </a:r>
          </a:p>
          <a:p>
            <a:pPr lvl="2"/>
            <a:r>
              <a:rPr/>
              <a:t>Globally, interest rates are at the ultralow historic levels, while market liquidity continues to be restrained by financial regulations.</a:t>
            </a:r>
          </a:p>
          <a:p>
            <a:pPr lvl="1">
              <a:buAutoNum type="arabicPeriod"/>
            </a:pPr>
            <a:r>
              <a:rPr/>
              <a:t>McKinsey &amp; Co. forecast the returns to equities will be 20% to 50% lower over the next two decades compared to the previous three decades.</a:t>
            </a:r>
          </a:p>
          <a:p>
            <a:pPr lvl="2"/>
            <a:r>
              <a:rPr/>
              <a:t>Using their forecast, the best-case scenario for a 60/40 portfolio of equities and bonds is likely to earn less than a 5% return.</a:t>
            </a:r>
          </a:p>
          <a:p>
            <a:pPr lvl="1">
              <a:buAutoNum type="arabicPeriod"/>
            </a:pPr>
            <a:r>
              <a:rPr/>
              <a:t>As SCRS waits for the continual “rebound” its unfunded liabilities continue to grow.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down_MI_files/figure-pptx/asse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3100" y="1600200"/>
            <a:ext cx="77978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Probability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pic>
        <p:nvPicPr>
          <p:cNvPr descr="RMardown_MI_files/figure-pptx/tabl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Monte</a:t>
            </a:r>
            <a:r>
              <a:rPr/>
              <a:t> </a:t>
            </a:r>
            <a:r>
              <a:rPr/>
              <a:t>Carlo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expected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Forecasts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returns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generally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BNYM,</a:t>
            </a:r>
            <a:r>
              <a:rPr/>
              <a:t> </a:t>
            </a:r>
            <a:r>
              <a:rPr/>
              <a:t>JPMC,</a:t>
            </a:r>
            <a:r>
              <a:rPr/>
              <a:t> </a:t>
            </a:r>
            <a:r>
              <a:rPr/>
              <a:t>BlackRock,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Affiliates,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Horizon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Services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estimates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approximate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asset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Foundation.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60480015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9283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Possible Rates of Return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Based on SCRS Assumptions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SCRS Historical Returns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Research Affiliates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BNY Mellon 10-Year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10-Year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JP Morgan 10-15 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Horizon 20-Year Market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BlackRock 20-Year Forecast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35.8%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45.9%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33.3%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30.4%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54.1%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72.3%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63.8%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37.9%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59.7%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73.0%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660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5 %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77.0%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57.5%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68.2%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82.6%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260773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3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/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Actuarially</a:t>
            </a:r>
            <a:r>
              <a:rPr/>
              <a:t> </a:t>
            </a:r>
            <a:r>
              <a:rPr/>
              <a:t>Insufficient</a:t>
            </a:r>
            <a:r>
              <a:rPr/>
              <a:t> </a:t>
            </a:r>
            <a:r>
              <a:rPr/>
              <a:t>(2020-2050)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down_MI_files/figure-pptx/cris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offer pro-bono technical assistance to public officials to help them design and implement pension reforms that improve plan solvency and promote retirement security, including:</a:t>
            </a:r>
          </a:p>
          <a:p>
            <a:pPr lvl="1"/>
            <a:r>
              <a:rPr/>
              <a:t>Customized analysis of pension system design, trends</a:t>
            </a:r>
          </a:p>
          <a:p>
            <a:pPr lvl="1"/>
            <a:r>
              <a:rPr/>
              <a:t>Independent actuarial modeling of reform scenarios</a:t>
            </a:r>
          </a:p>
          <a:p>
            <a:pPr lvl="1"/>
            <a:r>
              <a:rPr/>
              <a:t>Consultation and modeling around custom policy designs</a:t>
            </a:r>
          </a:p>
          <a:p>
            <a:pPr lvl="1"/>
            <a:r>
              <a:rPr/>
              <a:t>Latest pension reform research and case studies</a:t>
            </a:r>
          </a:p>
          <a:p>
            <a:pPr lvl="1"/>
            <a:r>
              <a:rPr/>
              <a:t>Peer-to-peer mentoring from state and local officials who have successfully enacted pension reforms</a:t>
            </a:r>
          </a:p>
          <a:p>
            <a:pPr lvl="1"/>
            <a:r>
              <a:rPr/>
              <a:t>Assistance with stakeholder outreach, engagement and relationship management</a:t>
            </a:r>
          </a:p>
          <a:p>
            <a:pPr lvl="1"/>
            <a:r>
              <a:rPr/>
              <a:t>Design and execution of public education programs and media campaigns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3280771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2561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Funded Ratio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Unfunded Liability (MVA)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Actuarial Accrued Liability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70.1%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$15.00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$50.20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$21.20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$56.40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48.3%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$37.70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$72.90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8526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$73.50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$108.70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Normal</a:t>
            </a:r>
            <a:r>
              <a:rPr/>
              <a:t> </a:t>
            </a:r>
            <a:r>
              <a:rPr/>
              <a:t>Cost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2021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(flextable())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27969640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</a:tblGrid>
              <a:tr h="39365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Discount Rate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Gross Normal Cost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Employer Normal Cost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Employee Normal Cost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FF6633">
                          <a:alpha val="100000"/>
                        </a:srgbClr>
                      </a:solidFill>
                      <a:prstDash val="solid"/>
                    </a:lnB>
                    <a:solidFill>
                      <a:srgbClr val="101010">
                        <a:alpha val="100000"/>
                      </a:srgbClr>
                    </a:solidFill>
                  </a:tcPr>
                </a:tc>
              </a:tr>
              <a:tr h="361592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11.4%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919DAA">
                        <a:alpha val="100000"/>
                      </a:srgbClr>
                    </a:solidFill>
                  </a:tcPr>
                </a:tc>
              </a:tr>
              <a:tr h="361524"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4.6%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12.5%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4.7%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i="1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7.8%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  <a:solidFill>
                      <a:srgbClr val="D3D8DD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Employer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down_MI_files/figure-pptx/stochastic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30-Year</a:t>
            </a:r>
            <a:r>
              <a:rPr/>
              <a:t> </a:t>
            </a:r>
            <a:r>
              <a:rPr/>
              <a:t>Funded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down_MI_files/figure-pptx/stochasticF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forecast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Debt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vs. Unfunded</a:t>
            </a:r>
            <a:r>
              <a:rPr/>
              <a:t> </a:t>
            </a:r>
            <a:r>
              <a:rPr/>
              <a:t>Liability</a:t>
            </a:r>
            <a:r>
              <a:rPr/>
              <a:t> </a:t>
            </a:r>
            <a:r>
              <a:rPr/>
              <a:t>Payments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(w/</a:t>
            </a:r>
            <a:r>
              <a:rPr/>
              <a:t> </a:t>
            </a:r>
            <a:r>
              <a:rPr/>
              <a:t>barPlot())</a:t>
            </a:r>
          </a:p>
        </p:txBody>
      </p:sp>
      <p:pic>
        <p:nvPicPr>
          <p:cNvPr descr="RMardown_MI_files/figure-pptx/net.am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Benefit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Retention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(Age</a:t>
            </a:r>
            <a:r>
              <a:rPr/>
              <a:t> </a:t>
            </a:r>
            <a:r>
              <a:rPr/>
              <a:t>27)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down_MI_files/figure-pptx/pwealth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Delaying</a:t>
            </a:r>
            <a:r>
              <a:rPr/>
              <a:t> </a:t>
            </a:r>
            <a:r>
              <a:rPr/>
              <a:t>Eligibility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Benefits</a:t>
            </a:r>
            <a:r>
              <a:rPr/>
              <a:t> </a:t>
            </a:r>
            <a:r>
              <a:rPr/>
              <a:t>Backloads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Hires’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$155.8K</a:t>
            </a:r>
            <a:r>
              <a:rPr/>
              <a:t> is what new Age 27 (Class Three) SCRS members will accrue after 28 years on the job (value of future benefits at retirement) .</a:t>
            </a:r>
          </a:p>
          <a:p>
            <a:pPr lvl="1"/>
            <a:r>
              <a:rPr/>
              <a:t>All new employees Are better off collecting their contributions (with interest), before they qualify for Reduced or Full retirement.</a:t>
            </a:r>
          </a:p>
          <a:p>
            <a:pPr lvl="0" marL="0" indent="0">
              <a:buNone/>
            </a:pPr>
            <a:r>
              <a:rPr/>
              <a:t>But this value spikes to </a:t>
            </a:r>
            <a:r>
              <a:rPr b="1"/>
              <a:t>$256.19K</a:t>
            </a:r>
            <a:r>
              <a:rPr/>
              <a:t> or </a:t>
            </a:r>
            <a:r>
              <a:rPr b="1"/>
              <a:t>64.4%</a:t>
            </a:r>
            <a:r>
              <a:rPr/>
              <a:t> jump after just 4 more years (long enough to receive Full Benefits)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Employee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(custom)</a:t>
            </a:r>
          </a:p>
        </p:txBody>
      </p:sp>
      <p:pic>
        <p:nvPicPr>
          <p:cNvPr descr="RMardown_MI_files/figure-pptx/re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CAFRs.</a:t>
            </a:r>
            <a:r>
              <a:rPr/>
              <a:t> </a:t>
            </a:r>
            <a:r>
              <a:rPr/>
              <a:t>Illustration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plan’s</a:t>
            </a:r>
            <a:r>
              <a:rPr/>
              <a:t> </a:t>
            </a:r>
            <a:r>
              <a:rPr/>
              <a:t>Class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member</a:t>
            </a:r>
            <a:r>
              <a:rPr/>
              <a:t> </a:t>
            </a:r>
            <a:r>
              <a:rPr/>
              <a:t>hired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Retention: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Hires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Only </a:t>
            </a:r>
            <a:r>
              <a:rPr b="1"/>
              <a:t>40%</a:t>
            </a:r>
            <a:r>
              <a:rPr/>
              <a:t> of new Age 27 (Class Three) SCRS members will stay for 8 years.</a:t>
            </a:r>
          </a:p>
          <a:p>
            <a:pPr lvl="1"/>
            <a:r>
              <a:rPr/>
              <a:t>Class Three employees must work 8 years before their benefits become vested.</a:t>
            </a:r>
          </a:p>
          <a:p>
            <a:pPr lvl="1"/>
            <a:r>
              <a:rPr/>
              <a:t>Members who leave the plan before then must forfeit contributions their employer made on their behalf.</a:t>
            </a:r>
          </a:p>
          <a:p>
            <a:pPr lvl="1"/>
            <a:r>
              <a:rPr/>
              <a:t>Only </a:t>
            </a:r>
            <a:r>
              <a:rPr b="1"/>
              <a:t>22.6%</a:t>
            </a:r>
            <a:r>
              <a:rPr/>
              <a:t> of the initial employees will accrue 20 years of service.</a:t>
            </a:r>
          </a:p>
          <a:p>
            <a:pPr lvl="0" marL="0" indent="0">
              <a:buNone/>
            </a:pPr>
            <a:r>
              <a:rPr/>
              <a:t>And only </a:t>
            </a:r>
            <a:r>
              <a:rPr b="1"/>
              <a:t>17.8%</a:t>
            </a:r>
            <a:r>
              <a:rPr/>
              <a:t> of Age 27 Class Three members hired next year will still be working after reaching Rule of 90 threshold (Age + Years of Service), long enough to qualify for unreduced benefits.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https://github.com/ReasonFoundation/GraphicsR</a:t>
            </a:r>
          </a:p>
          <a:p>
            <a:pPr lvl="1"/>
            <a:r>
              <a:rPr>
                <a:hlinkClick r:id="rId3"/>
              </a:rPr>
              <a:t>https://rstudio.com/wp-content/uploads/2015/03/rmarkdown-reference.pdf</a:t>
            </a:r>
          </a:p>
          <a:p>
            <a:pPr lvl="1"/>
            <a:r>
              <a:rPr>
                <a:hlinkClick r:id="rId4"/>
              </a:rPr>
              <a:t>https://bookdown.org/yihui/rmarkdown/</a:t>
            </a:r>
            <a:r>
              <a:rPr/>
              <a:t> © 2022 GitHub, Inc. Terms Privacy Security Status Docs Contact GitHub Pricing API Training Blog About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Unfunded</a:t>
            </a:r>
            <a:r>
              <a:rPr/>
              <a:t> </a:t>
            </a:r>
            <a:r>
              <a:rPr/>
              <a:t>Liabilities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down_MI_files/figure-pptx/deb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SCRS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(areaPlot())</a:t>
            </a:r>
          </a:p>
        </p:txBody>
      </p:sp>
      <p:pic>
        <p:nvPicPr>
          <p:cNvPr descr="RMardown_MI_files/figure-pptx/deb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Weakening</a:t>
            </a:r>
            <a:r>
              <a:rPr/>
              <a:t> </a:t>
            </a:r>
            <a:r>
              <a:rPr/>
              <a:t>Solvency</a:t>
            </a:r>
            <a:r>
              <a:rPr/>
              <a:t> </a:t>
            </a:r>
            <a:r>
              <a:rPr/>
              <a:t>#2</a:t>
            </a:r>
            <a:r>
              <a:rPr/>
              <a:t> </a:t>
            </a:r>
            <a:r>
              <a:rPr/>
              <a:t>(2001/2021)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(table)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Funded</a:t>
                      </a:r>
                      <a:r>
                        <a:rPr/>
                        <a:t> </a:t>
                      </a:r>
                      <a:r>
                        <a:rPr/>
                        <a:t>Ratio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$2,302,576,000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87.5%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$19,436,045,000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61.3%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database.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Liabilities</a:t>
            </a:r>
            <a:r>
              <a:rPr/>
              <a:t> </a:t>
            </a:r>
            <a:r>
              <a:rPr/>
              <a:t>Growing</a:t>
            </a:r>
            <a:r>
              <a:rPr/>
              <a:t> </a:t>
            </a:r>
            <a:r>
              <a:rPr/>
              <a:t>Faster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Assets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(linePlot())</a:t>
            </a:r>
          </a:p>
        </p:txBody>
      </p:sp>
      <p:pic>
        <p:nvPicPr>
          <p:cNvPr descr="RMardown_MI_files/figure-pptx/area.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Debt</a:t>
            </a:r>
            <a:r>
              <a:rPr/>
              <a:t> </a:t>
            </a:r>
            <a:r>
              <a:rPr/>
              <a:t>(2001-2021)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(custom</a:t>
            </a:r>
            <a:r>
              <a:rPr/>
              <a:t> </a:t>
            </a:r>
            <a:r>
              <a:rPr/>
              <a:t>Plotly-Image)</a:t>
            </a:r>
          </a:p>
        </p:txBody>
      </p:sp>
      <p:pic>
        <p:nvPicPr>
          <p:cNvPr descr="SCRS_GainLoss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75184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Driving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Jeopardizing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Resiliency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Deviations from Investment Return Assumptions</a:t>
            </a:r>
            <a:r>
              <a:rPr/>
              <a:t> have been the largest contributor to the unfunded liability growth, adding </a:t>
            </a:r>
            <a:r>
              <a:rPr b="1"/>
              <a:t>$9.82</a:t>
            </a:r>
            <a:r>
              <a:rPr/>
              <a:t> billion from 2001 to 2021.</a:t>
            </a:r>
          </a:p>
          <a:p>
            <a:pPr lvl="1"/>
            <a:r>
              <a:rPr b="1"/>
              <a:t>Changes to Actuarial Methods and Assumptions</a:t>
            </a:r>
            <a:r>
              <a:rPr/>
              <a:t> – including assumed rate of return - have revealed roughly </a:t>
            </a:r>
            <a:r>
              <a:rPr b="1"/>
              <a:t>$6.99</a:t>
            </a:r>
            <a:r>
              <a:rPr/>
              <a:t> billion in additional unfunded liability since 2001.</a:t>
            </a:r>
          </a:p>
          <a:p>
            <a:pPr lvl="1"/>
            <a:r>
              <a:rPr b="1"/>
              <a:t>Extended Amortization Timetables and low Statutory Contributions</a:t>
            </a:r>
            <a:r>
              <a:rPr/>
              <a:t> in the past have resulted in interest on SCRS debt exceeding the actual debt payments (negative amortization) since 2001, adding a net </a:t>
            </a:r>
            <a:r>
              <a:rPr b="1"/>
              <a:t>$3.68</a:t>
            </a:r>
            <a:r>
              <a:rPr/>
              <a:t> billion to the unfunded liabilities.</a:t>
            </a:r>
          </a:p>
          <a:p>
            <a:pPr lvl="1"/>
            <a:r>
              <a:rPr b="1"/>
              <a:t>Deviations from Demographic Assumptions</a:t>
            </a:r>
            <a:r>
              <a:rPr/>
              <a:t> – including deviations from assumed rates of withdrawal, retirement, and mortality — added </a:t>
            </a:r>
            <a:r>
              <a:rPr b="1"/>
              <a:t>$2.57</a:t>
            </a:r>
            <a:r>
              <a:rPr/>
              <a:t> billion to the debt since 2001.</a:t>
            </a:r>
          </a:p>
          <a:p>
            <a:pPr lvl="1"/>
            <a:r>
              <a:rPr b="1"/>
              <a:t>Ad-Hoc Cost-of-Living-Adjustments</a:t>
            </a:r>
            <a:r>
              <a:rPr/>
              <a:t> given before 2012 added </a:t>
            </a:r>
            <a:r>
              <a:rPr b="1"/>
              <a:t>$206</a:t>
            </a:r>
            <a:r>
              <a:rPr/>
              <a:t> million to unfunded liabilities since 2001.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33400"/>
            <a:ext cx="7864475" cy="9906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Compound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UAL</a:t>
            </a:r>
            <a:r>
              <a:rPr/>
              <a:t> </a:t>
            </a:r>
            <a:r>
              <a:rPr/>
              <a:t>w/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(barPlot())</a:t>
            </a:r>
          </a:p>
        </p:txBody>
      </p:sp>
      <p:pic>
        <p:nvPicPr>
          <p:cNvPr descr="RMardown_MI_files/figure-pptx/compoundG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600200"/>
            <a:ext cx="6985000" cy="436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9690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Source:</a:t>
            </a:r>
            <a:r>
              <a:rPr/>
              <a:t> </a:t>
            </a:r>
            <a:r>
              <a:rPr/>
              <a:t>Pension</a:t>
            </a:r>
            <a:r>
              <a:rPr/>
              <a:t> </a:t>
            </a:r>
            <a:r>
              <a:rPr/>
              <a:t>Integrity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SCRS</a:t>
            </a:r>
            <a:r>
              <a:rPr/>
              <a:t> </a:t>
            </a:r>
            <a:r>
              <a:rPr/>
              <a:t>actuarial</a:t>
            </a:r>
            <a:r>
              <a:rPr/>
              <a:t> </a:t>
            </a:r>
            <a:r>
              <a:rPr/>
              <a:t>valuation</a:t>
            </a:r>
            <a:r>
              <a:rPr/>
              <a:t> </a:t>
            </a:r>
            <a:r>
              <a:rPr/>
              <a:t>reports.</a:t>
            </a:r>
          </a:p>
        </p:txBody>
      </p:sp>
    </p:spTree>
  </p:cSld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III.potx" id="{38E5262C-03D5-497F-9755-9FD18792ECE0}" vid="{A569D75D-2A09-4420-AC85-B12C3A07A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21</Words>
  <Application>Microsoft Macintosh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Clarity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Employees’ Retirement System of Mississippi</dc:title>
  <dc:creator>Prepared by: Pension Integrity Project at Reason Foundation. 2022—Preliminary Draft</dc:creator>
  <cp:keywords/>
  <dcterms:created xsi:type="dcterms:W3CDTF">2022-01-21T19:30:29Z</dcterms:created>
  <dcterms:modified xsi:type="dcterms:W3CDTF">2022-01-21T19:30:29Z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True</vt:lpwstr>
  </property>
  <property fmtid="{D5CDD505-2E9C-101B-9397-08002B2CF9AE}" pid="3" name="date">
    <vt:lpwstr>07/14/2021</vt:lpwstr>
  </property>
  <property fmtid="{D5CDD505-2E9C-101B-9397-08002B2CF9AE}" pid="4" name="font-family">
    <vt:lpwstr>Arial</vt:lpwstr>
  </property>
  <property fmtid="{D5CDD505-2E9C-101B-9397-08002B2CF9AE}" pid="5" name="fontsize">
    <vt:lpwstr>9pt</vt:lpwstr>
  </property>
  <property fmtid="{D5CDD505-2E9C-101B-9397-08002B2CF9AE}" pid="6" name="output">
    <vt:lpwstr/>
  </property>
</Properties>
</file>